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2"/>
  </p:sldMasterIdLst>
  <p:notesMasterIdLst>
    <p:notesMasterId r:id="rId15"/>
  </p:notesMasterIdLst>
  <p:handoutMasterIdLst>
    <p:handoutMasterId r:id="rId16"/>
  </p:handoutMasterIdLst>
  <p:sldIdLst>
    <p:sldId id="264" r:id="rId3"/>
    <p:sldId id="265" r:id="rId4"/>
    <p:sldId id="266" r:id="rId5"/>
    <p:sldId id="270" r:id="rId6"/>
    <p:sldId id="269" r:id="rId7"/>
    <p:sldId id="272" r:id="rId8"/>
    <p:sldId id="273" r:id="rId9"/>
    <p:sldId id="274" r:id="rId10"/>
    <p:sldId id="276" r:id="rId11"/>
    <p:sldId id="275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8870F-1A48-43A2-A007-2348C2B9745E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C5B93-CA34-49DE-A280-558E83BB8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94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BB9B0-4661-411B-B556-887633A3B128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F3E57-140F-42E5-ACA7-3B197A5F5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86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3E57-140F-42E5-ACA7-3B197A5F5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8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3248464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5105400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accent3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2A9E-FA78-4A40-988A-1CE830CDEED2}" type="datetime1">
              <a:rPr lang="en-US" smtClean="0"/>
              <a:t>10/21/2013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4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044C-D33A-4646-9F43-140BF7C29466}" type="datetime1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6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95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914402"/>
            <a:ext cx="6121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761A-AF70-4876-A6F0-1286775C4F08}" type="datetime1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5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96B4-361F-43A8-B168-DA893180BFB8}" type="datetime1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1316736"/>
            <a:ext cx="90678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2704664"/>
            <a:ext cx="90678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25F6-6FC2-4B0A-BA54-6199C805DC6A}" type="datetime1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1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04088"/>
            <a:ext cx="9067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2546" y="1920085"/>
            <a:ext cx="4389120" cy="443484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3580" y="1920085"/>
            <a:ext cx="438912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91E0-6248-44D5-A750-839F2D339198}" type="datetime1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9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4848" y="704088"/>
            <a:ext cx="9027852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4848" y="1855248"/>
            <a:ext cx="438912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769260" y="1859758"/>
            <a:ext cx="438912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44848" y="2514600"/>
            <a:ext cx="438912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69260" y="2514600"/>
            <a:ext cx="438912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FECA-DDCC-464F-B9A8-47361C66BB75}" type="datetime1">
              <a:rPr lang="en-US" smtClean="0"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04088"/>
            <a:ext cx="9067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18D0-BDA9-4E9F-8870-250C3889579F}" type="datetime1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9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03B1-0D5A-42BC-A128-61B2437864A1}" type="datetime1">
              <a:rPr lang="en-US" smtClean="0"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6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42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4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7420" y="1676400"/>
            <a:ext cx="3657600" cy="4572000"/>
          </a:xfrm>
        </p:spPr>
        <p:txBody>
          <a:bodyPr lIns="18288" rIns="18288">
            <a:normAutofit/>
          </a:bodyPr>
          <a:lstStyle>
            <a:lvl1pPr marL="0" indent="0" algn="l">
              <a:buNone/>
              <a:defRPr sz="18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84956" y="1676400"/>
            <a:ext cx="5087744" cy="4572000"/>
          </a:xfrm>
        </p:spPr>
        <p:txBody>
          <a:bodyPr t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E372-5FD4-4FFB-A5DD-C7C4DBD88187}" type="datetime1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8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636119" y="1133467"/>
            <a:ext cx="6608172" cy="3878710"/>
          </a:xfrm>
          <a:prstGeom prst="snipRoundRect">
            <a:avLst>
              <a:gd name="adj1" fmla="val 0"/>
              <a:gd name="adj2" fmla="val 3646"/>
            </a:avLst>
          </a:prstGeom>
          <a:solidFill>
            <a:schemeClr val="tx2">
              <a:lumMod val="20000"/>
              <a:lumOff val="80000"/>
            </a:schemeClr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028" y="1176997"/>
            <a:ext cx="2950464" cy="1582621"/>
          </a:xfrm>
        </p:spPr>
        <p:txBody>
          <a:bodyPr vert="horz" lIns="45720" tIns="45720" rIns="45720" bIns="45720" anchor="b">
            <a:norm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5028" y="2828785"/>
            <a:ext cx="2946400" cy="2179320"/>
          </a:xfrm>
        </p:spPr>
        <p:txBody>
          <a:bodyPr lIns="64008" rIns="45720" bIns="45720" anchor="t">
            <a:normAutofit/>
          </a:bodyPr>
          <a:lstStyle>
            <a:lvl1pPr marL="0" indent="0" algn="l">
              <a:spcBef>
                <a:spcPts val="250"/>
              </a:spcBef>
              <a:buFontTx/>
              <a:buNone/>
              <a:defRPr sz="18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1B37-C5DC-405E-883E-319F886D767C}" type="datetime1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5013414" y="1221883"/>
            <a:ext cx="5803699" cy="3706323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707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104900" y="704088"/>
            <a:ext cx="9067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104900" y="1935480"/>
            <a:ext cx="9067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104900" y="6356351"/>
            <a:ext cx="2349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8ACC58-83F3-4B99-B532-0249FFBF33C7}" type="datetime1">
              <a:rPr lang="en-US" smtClean="0"/>
              <a:t>10/21/2013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1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3912" userDrawn="1">
          <p15:clr>
            <a:srgbClr val="F26B43"/>
          </p15:clr>
        </p15:guide>
        <p15:guide id="1" pos="6408" userDrawn="1">
          <p15:clr>
            <a:srgbClr val="F26B43"/>
          </p15:clr>
        </p15:guide>
        <p15:guide id="2" pos="696" userDrawn="1">
          <p15:clr>
            <a:srgbClr val="F26B43"/>
          </p15:clr>
        </p15:guide>
        <p15:guide id="3" orient="horz" pos="4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shcan BB" panose="02000805000000020004" pitchFamily="2" charset="0"/>
              </a:rPr>
              <a:t>Where is all the water?</a:t>
            </a:r>
            <a:endParaRPr lang="en-US" dirty="0">
              <a:latin typeface="Ashcan BB" panose="02000805000000020004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Water Cycle-Lesson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07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it important to conserve fresh water?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Such a small portion of Earth’s water is fresh.</a:t>
            </a:r>
          </a:p>
          <a:p>
            <a:r>
              <a:rPr lang="en-US" dirty="0" smtClean="0"/>
              <a:t>Fresh water is the only water we can use for drinking, bathing, farming, etc. </a:t>
            </a:r>
          </a:p>
          <a:p>
            <a:r>
              <a:rPr lang="en-US" dirty="0" smtClean="0"/>
              <a:t>There is no way to create more water.</a:t>
            </a:r>
          </a:p>
          <a:p>
            <a:r>
              <a:rPr lang="en-US" dirty="0" smtClean="0"/>
              <a:t>Although fresh water doesn’t disappear, when we use it </a:t>
            </a:r>
            <a:r>
              <a:rPr lang="en-US" dirty="0" err="1" smtClean="0"/>
              <a:t>it</a:t>
            </a:r>
            <a:r>
              <a:rPr lang="en-US" dirty="0" smtClean="0"/>
              <a:t> enters a different part of the water cycle where it becomes temporarily unavailable.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27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shcan BB" panose="02000805000000020004" pitchFamily="2" charset="0"/>
              </a:rPr>
              <a:t>Did we meet our goals?</a:t>
            </a:r>
            <a:endParaRPr lang="en-US" dirty="0">
              <a:latin typeface="Ashcan BB" panose="020008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3200" dirty="0"/>
              <a:t>I will understand that water is found in various locations on Earth which vary in volume.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32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/>
              <a:t>I will write a list of locations where water can be found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62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shcan BB" panose="02000805000000020004" pitchFamily="2" charset="0"/>
              </a:rPr>
              <a:t>Help me to help you!</a:t>
            </a:r>
            <a:endParaRPr lang="en-US" dirty="0">
              <a:latin typeface="Ashcan BB" panose="020008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something you really want to learn about during the water cycle unit?</a:t>
            </a:r>
          </a:p>
          <a:p>
            <a:pPr marL="0" indent="0">
              <a:buNone/>
            </a:pPr>
            <a:r>
              <a:rPr lang="en-US" sz="4000" dirty="0" smtClean="0"/>
              <a:t>* Write it on the back of your note sheet and turn it in to the black box.</a:t>
            </a:r>
          </a:p>
        </p:txBody>
      </p:sp>
    </p:spTree>
    <p:extLst>
      <p:ext uri="{BB962C8B-B14F-4D97-AF65-F5344CB8AC3E}">
        <p14:creationId xmlns:p14="http://schemas.microsoft.com/office/powerpoint/2010/main" val="142489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3200" dirty="0" smtClean="0"/>
              <a:t>I will understand that water is found in various locations on Earth which vary in volume.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32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200" dirty="0" smtClean="0"/>
              <a:t> I will write a list of locations where water can be found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1606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53" y="488399"/>
            <a:ext cx="9979027" cy="5973361"/>
          </a:xfrm>
        </p:spPr>
      </p:pic>
    </p:spTree>
    <p:extLst>
      <p:ext uri="{BB962C8B-B14F-4D97-AF65-F5344CB8AC3E}">
        <p14:creationId xmlns:p14="http://schemas.microsoft.com/office/powerpoint/2010/main" val="209202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46515" y="1040956"/>
            <a:ext cx="7053942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dirty="0" smtClean="0"/>
              <a:t>With your </a:t>
            </a:r>
            <a:r>
              <a:rPr lang="en-US" sz="2800" b="1" dirty="0" smtClean="0"/>
              <a:t>team</a:t>
            </a:r>
            <a:r>
              <a:rPr lang="en-US" sz="2800" dirty="0" smtClean="0"/>
              <a:t>, come up with a list of different locations where water can be found on Earth. </a:t>
            </a:r>
            <a:r>
              <a:rPr lang="en-US" sz="2800" dirty="0" smtClean="0"/>
              <a:t>You will each write the list down on your note sheet. </a:t>
            </a:r>
          </a:p>
          <a:p>
            <a:endParaRPr lang="en-US" sz="2800" dirty="0"/>
          </a:p>
          <a:p>
            <a:r>
              <a:rPr lang="en-US" sz="2800" dirty="0" smtClean="0"/>
              <a:t>Examples: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Swimming p</a:t>
            </a:r>
            <a:r>
              <a:rPr lang="en-US" sz="2800" dirty="0" smtClean="0"/>
              <a:t>ools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Oceans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Fish tanks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86" y="2884868"/>
            <a:ext cx="3175357" cy="238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51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0275" y="685799"/>
            <a:ext cx="251532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3600" u="sng" dirty="0" smtClean="0"/>
              <a:t>Fresh Water</a:t>
            </a:r>
            <a:endParaRPr lang="en-US" sz="3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579931" y="728396"/>
            <a:ext cx="2061783" cy="646331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1">
            <a:spAutoFit/>
          </a:bodyPr>
          <a:lstStyle/>
          <a:p>
            <a:r>
              <a:rPr lang="en-US" sz="3600" u="sng" dirty="0" smtClean="0"/>
              <a:t>Salt water</a:t>
            </a:r>
            <a:endParaRPr lang="en-US" sz="36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7338059" y="728396"/>
            <a:ext cx="198011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3600" u="sng" dirty="0"/>
              <a:t>G</a:t>
            </a:r>
            <a:r>
              <a:rPr lang="en-US" sz="3600" u="sng" dirty="0" smtClean="0"/>
              <a:t>laciers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290377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shcan BB" panose="02000805000000020004" pitchFamily="2" charset="0"/>
              </a:rPr>
              <a:t>        Let’s predict!</a:t>
            </a:r>
            <a:endParaRPr lang="en-US" dirty="0">
              <a:latin typeface="Ashcan BB" panose="020008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100 beans represent the amount of water on Earth</a:t>
            </a:r>
          </a:p>
          <a:p>
            <a:r>
              <a:rPr lang="en-US" sz="3200" dirty="0" smtClean="0"/>
              <a:t>With your team divide the beans among </a:t>
            </a:r>
            <a:r>
              <a:rPr lang="en-US" sz="3200" b="1" dirty="0" smtClean="0"/>
              <a:t>salt water, fresh water, and glaciers</a:t>
            </a:r>
            <a:r>
              <a:rPr lang="en-US" sz="3200" dirty="0" smtClean="0"/>
              <a:t> depending on your predictions.</a:t>
            </a:r>
          </a:p>
          <a:p>
            <a:r>
              <a:rPr lang="en-US" sz="3200" dirty="0" smtClean="0"/>
              <a:t>Create a pie chart showing your predictions (the amounts will add up to 100%)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78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percentages: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76601" y="2539492"/>
            <a:ext cx="4513943" cy="38735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82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Create a correct model using the beans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endParaRPr lang="en-US" sz="3600"/>
          </a:p>
          <a:p>
            <a:r>
              <a:rPr lang="en-US" sz="3600" smtClean="0"/>
              <a:t>Sit </a:t>
            </a:r>
            <a:r>
              <a:rPr lang="en-US" sz="3600" dirty="0" smtClean="0"/>
              <a:t>quietly as I check your team’s work.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22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water that is on the Earth has always existed.</a:t>
            </a:r>
          </a:p>
          <a:p>
            <a:r>
              <a:rPr lang="en-US" sz="2800" dirty="0" smtClean="0"/>
              <a:t>There is no way to create new water.</a:t>
            </a:r>
          </a:p>
          <a:p>
            <a:r>
              <a:rPr lang="en-US" sz="2800" b="1" dirty="0" smtClean="0"/>
              <a:t>If there is no way to make NEW water, where does rain water come from?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946" y="3491970"/>
            <a:ext cx="4371687" cy="292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76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rrylishious design templat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errylishious design template" id="{5E0A075C-1E97-4B0E-A77D-74186D809D06}" vid="{72F1ED54-9361-4B2F-8BE4-6849EEC0D618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007EFC-BA9F-484C-8B42-7C07F9A924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Berrylishious design slides</Template>
  <TotalTime>0</TotalTime>
  <Words>338</Words>
  <Application>Microsoft Office PowerPoint</Application>
  <PresentationFormat>Widescreen</PresentationFormat>
  <Paragraphs>40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Ashcan BB</vt:lpstr>
      <vt:lpstr>Calibri</vt:lpstr>
      <vt:lpstr>Wingdings 2</vt:lpstr>
      <vt:lpstr>Berrylishious design template</vt:lpstr>
      <vt:lpstr>Where is all the water?</vt:lpstr>
      <vt:lpstr>Goals:</vt:lpstr>
      <vt:lpstr>PowerPoint Presentation</vt:lpstr>
      <vt:lpstr>PowerPoint Presentation</vt:lpstr>
      <vt:lpstr>PowerPoint Presentation</vt:lpstr>
      <vt:lpstr>        Let’s predict!</vt:lpstr>
      <vt:lpstr>Actual percentages:</vt:lpstr>
      <vt:lpstr>Create a correct model using the beans</vt:lpstr>
      <vt:lpstr>PowerPoint Presentation</vt:lpstr>
      <vt:lpstr>Why is it important to conserve fresh water?</vt:lpstr>
      <vt:lpstr>Did we meet our goals?</vt:lpstr>
      <vt:lpstr>Help me to help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2013-10-22T01:52:38Z</dcterms:created>
  <dcterms:modified xsi:type="dcterms:W3CDTF">2013-10-22T03:17:56Z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TC034606329991</vt:lpwstr>
  </property>
</Properties>
</file>